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200" b="1">
                <a:solidFill>
                  <a:srgbClr val="14283C"/>
                </a:solidFill>
              </a:rPr>
              <a:t>Stakeholder map (priority matrix)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45920"/>
            <a:ext cx="1069848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600">
                <a:solidFill>
                  <a:srgbClr val="14283C"/>
                </a:solidFill>
              </a:rPr>
              <a:t>A power/interest grid to help you focus communication effort — who to manage closely, and who just needs to be kept informed.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14283C"/>
                </a:solidFill>
              </a:rPr>
              <a:t>How to use it: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14283C"/>
                </a:solidFill>
              </a:rPr>
              <a:t>1. List the stakeholder groups relevant to your project or service.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14283C"/>
                </a:solidFill>
              </a:rPr>
              <a:t>2. For each, judge their interest (how much they care) and their power/influence (over your success).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14283C"/>
                </a:solidFill>
              </a:rPr>
              <a:t>3. Place them in the matching quadrant on the next slide.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14283C"/>
                </a:solidFill>
              </a:rPr>
              <a:t>Remember: this is a tool to focus your work, not a rulebook. Revisit it when your funding, remit or partnerships change.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112471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2000">
                <a:solidFill>
                  <a:srgbClr val="14283C"/>
                </a:solidFill>
              </a:rPr>
              <a:t>Stakeholder map — power vs interest</a:t>
            </a:r>
          </a:p>
        </p:txBody>
      </p:sp>
      <p:sp>
        <p:nvSpPr>
          <p:cNvPr id="3" name="Rectangle 2"/>
          <p:cNvSpPr/>
          <p:nvPr/>
        </p:nvSpPr>
        <p:spPr>
          <a:xfrm>
            <a:off x="1371600" y="1005840"/>
            <a:ext cx="5120640" cy="2606040"/>
          </a:xfrm>
          <a:prstGeom prst="rect">
            <a:avLst/>
          </a:prstGeom>
          <a:solidFill>
            <a:srgbClr val="DBE7F0"/>
          </a:solidFill>
          <a:ln w="254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37160" tIns="91440"/>
          <a:lstStyle/>
          <a:p>
            <a:pPr algn="ctr"/>
            <a:r>
              <a:rPr b="1" sz="1600">
                <a:solidFill>
                  <a:srgbClr val="14283C"/>
                </a:solidFill>
              </a:rPr>
              <a:t>Keep satisfied</a:t>
            </a:r>
          </a:p>
          <a:p>
            <a:r>
              <a:rPr i="1" sz="1000">
                <a:solidFill>
                  <a:srgbClr val="5A6B7A"/>
                </a:solidFill>
              </a:rPr>
              <a:t>high power · low interest</a:t>
            </a:r>
          </a:p>
          <a:p>
            <a:r>
              <a:rPr sz="1100">
                <a:solidFill>
                  <a:srgbClr val="5A6B7A"/>
                </a:solidFill>
              </a:rPr>
              <a:t>(type your stakeholders here…)</a:t>
            </a:r>
          </a:p>
        </p:txBody>
      </p:sp>
      <p:sp>
        <p:nvSpPr>
          <p:cNvPr id="4" name="Rectangle 3"/>
          <p:cNvSpPr/>
          <p:nvPr/>
        </p:nvSpPr>
        <p:spPr>
          <a:xfrm>
            <a:off x="6492240" y="1005840"/>
            <a:ext cx="5120640" cy="2606040"/>
          </a:xfrm>
          <a:prstGeom prst="rect">
            <a:avLst/>
          </a:prstGeom>
          <a:solidFill>
            <a:srgbClr val="FBE3C7"/>
          </a:solidFill>
          <a:ln w="254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37160" tIns="91440"/>
          <a:lstStyle/>
          <a:p>
            <a:pPr algn="ctr"/>
            <a:r>
              <a:rPr b="1" sz="1600">
                <a:solidFill>
                  <a:srgbClr val="14283C"/>
                </a:solidFill>
              </a:rPr>
              <a:t>Manage closely</a:t>
            </a:r>
          </a:p>
          <a:p>
            <a:r>
              <a:rPr i="1" sz="1000">
                <a:solidFill>
                  <a:srgbClr val="5A6B7A"/>
                </a:solidFill>
              </a:rPr>
              <a:t>high power · high interest</a:t>
            </a:r>
          </a:p>
          <a:p>
            <a:r>
              <a:rPr sz="1100">
                <a:solidFill>
                  <a:srgbClr val="5A6B7A"/>
                </a:solidFill>
              </a:rPr>
              <a:t>(type your stakeholders here…)</a:t>
            </a:r>
          </a:p>
        </p:txBody>
      </p:sp>
      <p:sp>
        <p:nvSpPr>
          <p:cNvPr id="5" name="Rectangle 4"/>
          <p:cNvSpPr/>
          <p:nvPr/>
        </p:nvSpPr>
        <p:spPr>
          <a:xfrm>
            <a:off x="1371600" y="3611880"/>
            <a:ext cx="5120640" cy="2606040"/>
          </a:xfrm>
          <a:prstGeom prst="rect">
            <a:avLst/>
          </a:prstGeom>
          <a:solidFill>
            <a:srgbClr val="ECECEC"/>
          </a:solidFill>
          <a:ln w="254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37160" tIns="91440"/>
          <a:lstStyle/>
          <a:p>
            <a:pPr algn="ctr"/>
            <a:r>
              <a:rPr b="1" sz="1600">
                <a:solidFill>
                  <a:srgbClr val="14283C"/>
                </a:solidFill>
              </a:rPr>
              <a:t>Monitor</a:t>
            </a:r>
          </a:p>
          <a:p>
            <a:r>
              <a:rPr i="1" sz="1000">
                <a:solidFill>
                  <a:srgbClr val="5A6B7A"/>
                </a:solidFill>
              </a:rPr>
              <a:t>low power · low interest</a:t>
            </a:r>
          </a:p>
          <a:p>
            <a:r>
              <a:rPr sz="1100">
                <a:solidFill>
                  <a:srgbClr val="5A6B7A"/>
                </a:solidFill>
              </a:rPr>
              <a:t>(type your stakeholders here…)</a:t>
            </a:r>
          </a:p>
        </p:txBody>
      </p:sp>
      <p:sp>
        <p:nvSpPr>
          <p:cNvPr id="6" name="Rectangle 5"/>
          <p:cNvSpPr/>
          <p:nvPr/>
        </p:nvSpPr>
        <p:spPr>
          <a:xfrm>
            <a:off x="6492240" y="3611880"/>
            <a:ext cx="5120640" cy="2606040"/>
          </a:xfrm>
          <a:prstGeom prst="rect">
            <a:avLst/>
          </a:prstGeom>
          <a:solidFill>
            <a:srgbClr val="D9ECE0"/>
          </a:solidFill>
          <a:ln w="254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37160" tIns="91440"/>
          <a:lstStyle/>
          <a:p>
            <a:pPr algn="ctr"/>
            <a:r>
              <a:rPr b="1" sz="1600">
                <a:solidFill>
                  <a:srgbClr val="14283C"/>
                </a:solidFill>
              </a:rPr>
              <a:t>Keep informed</a:t>
            </a:r>
          </a:p>
          <a:p>
            <a:r>
              <a:rPr i="1" sz="1000">
                <a:solidFill>
                  <a:srgbClr val="5A6B7A"/>
                </a:solidFill>
              </a:rPr>
              <a:t>low power · high interest</a:t>
            </a:r>
          </a:p>
          <a:p>
            <a:r>
              <a:rPr sz="1100">
                <a:solidFill>
                  <a:srgbClr val="5A6B7A"/>
                </a:solidFill>
              </a:rPr>
              <a:t>(type your stakeholders here…)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6263640"/>
            <a:ext cx="102412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b="1" sz="1300">
                <a:solidFill>
                  <a:srgbClr val="14283C"/>
                </a:solidFill>
              </a:rPr>
              <a:t>Interest →</a:t>
            </a:r>
          </a:p>
        </p:txBody>
      </p:sp>
      <p:sp>
        <p:nvSpPr>
          <p:cNvPr id="8" name="TextBox 7"/>
          <p:cNvSpPr txBox="1"/>
          <p:nvPr/>
        </p:nvSpPr>
        <p:spPr>
          <a:xfrm rot="16200000">
            <a:off x="-1874519" y="2926080"/>
            <a:ext cx="45720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b="1" sz="1300">
                <a:solidFill>
                  <a:srgbClr val="14283C"/>
                </a:solidFill>
              </a:rPr>
              <a:t>Power →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